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1" r:id="rId3"/>
    <p:sldId id="308" r:id="rId4"/>
    <p:sldId id="309" r:id="rId5"/>
    <p:sldId id="312" r:id="rId6"/>
    <p:sldId id="257" r:id="rId7"/>
    <p:sldId id="295" r:id="rId8"/>
    <p:sldId id="313" r:id="rId9"/>
    <p:sldId id="306" r:id="rId10"/>
    <p:sldId id="307" r:id="rId11"/>
    <p:sldId id="314" r:id="rId12"/>
    <p:sldId id="310" r:id="rId13"/>
    <p:sldId id="316" r:id="rId14"/>
    <p:sldId id="303" r:id="rId15"/>
    <p:sldId id="304" r:id="rId16"/>
    <p:sldId id="317" r:id="rId17"/>
    <p:sldId id="30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CF9"/>
    <a:srgbClr val="5B5B5B"/>
    <a:srgbClr val="919191"/>
    <a:srgbClr val="0F70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6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3931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 Sperl" userId="4af139c36cd33df3" providerId="LiveId" clId="{F2796CF7-2AAD-46FA-A5F5-0F3789A47BC8}"/>
    <pc:docChg chg="modSld">
      <pc:chgData name="Christoph Sperl" userId="4af139c36cd33df3" providerId="LiveId" clId="{F2796CF7-2AAD-46FA-A5F5-0F3789A47BC8}" dt="2025-01-08T17:12:37.916" v="5" actId="1076"/>
      <pc:docMkLst>
        <pc:docMk/>
      </pc:docMkLst>
      <pc:sldChg chg="addSp modSp mod">
        <pc:chgData name="Christoph Sperl" userId="4af139c36cd33df3" providerId="LiveId" clId="{F2796CF7-2AAD-46FA-A5F5-0F3789A47BC8}" dt="2025-01-08T17:12:37.916" v="5" actId="1076"/>
        <pc:sldMkLst>
          <pc:docMk/>
          <pc:sldMk cId="3354195401" sldId="256"/>
        </pc:sldMkLst>
        <pc:picChg chg="add mod">
          <ac:chgData name="Christoph Sperl" userId="4af139c36cd33df3" providerId="LiveId" clId="{F2796CF7-2AAD-46FA-A5F5-0F3789A47BC8}" dt="2025-01-08T17:12:37.916" v="5" actId="1076"/>
          <ac:picMkLst>
            <pc:docMk/>
            <pc:sldMk cId="3354195401" sldId="256"/>
            <ac:picMk id="4" creationId="{0EF34B4D-BA82-EBBC-4D71-8D0A82401B6E}"/>
          </ac:picMkLst>
        </pc:picChg>
      </pc:sldChg>
    </pc:docChg>
  </pc:docChgLst>
  <pc:docChgLst>
    <pc:chgData name="Christoph Sperl" userId="4af139c36cd33df3" providerId="LiveId" clId="{9B38DBFD-D34C-41FB-AE50-9FE876C79BDE}"/>
    <pc:docChg chg="custSel addSld delSld modSld sldOrd">
      <pc:chgData name="Christoph Sperl" userId="4af139c36cd33df3" providerId="LiveId" clId="{9B38DBFD-D34C-41FB-AE50-9FE876C79BDE}" dt="2024-12-03T17:21:04.318" v="1340" actId="478"/>
      <pc:docMkLst>
        <pc:docMk/>
      </pc:docMkLst>
      <pc:sldChg chg="delSp mod">
        <pc:chgData name="Christoph Sperl" userId="4af139c36cd33df3" providerId="LiveId" clId="{9B38DBFD-D34C-41FB-AE50-9FE876C79BDE}" dt="2024-12-03T17:21:04.318" v="1340" actId="478"/>
        <pc:sldMkLst>
          <pc:docMk/>
          <pc:sldMk cId="3354195401" sldId="256"/>
        </pc:sldMkLst>
      </pc:sldChg>
      <pc:sldChg chg="new del">
        <pc:chgData name="Christoph Sperl" userId="4af139c36cd33df3" providerId="LiveId" clId="{9B38DBFD-D34C-41FB-AE50-9FE876C79BDE}" dt="2024-11-27T11:24:28.642" v="1" actId="47"/>
        <pc:sldMkLst>
          <pc:docMk/>
          <pc:sldMk cId="2786991528" sldId="312"/>
        </pc:sldMkLst>
      </pc:sldChg>
      <pc:sldChg chg="modSp add mod modAnim">
        <pc:chgData name="Christoph Sperl" userId="4af139c36cd33df3" providerId="LiveId" clId="{9B38DBFD-D34C-41FB-AE50-9FE876C79BDE}" dt="2024-11-27T12:32:23.501" v="784" actId="20577"/>
        <pc:sldMkLst>
          <pc:docMk/>
          <pc:sldMk cId="3335567219" sldId="312"/>
        </pc:sldMkLst>
        <pc:spChg chg="mod">
          <ac:chgData name="Christoph Sperl" userId="4af139c36cd33df3" providerId="LiveId" clId="{9B38DBFD-D34C-41FB-AE50-9FE876C79BDE}" dt="2024-11-27T11:24:42.255" v="14" actId="6549"/>
          <ac:spMkLst>
            <pc:docMk/>
            <pc:sldMk cId="3335567219" sldId="312"/>
            <ac:spMk id="2" creationId="{FC41D3D0-EF46-76BB-8F67-F018E81C7C9C}"/>
          </ac:spMkLst>
        </pc:spChg>
        <pc:spChg chg="mod">
          <ac:chgData name="Christoph Sperl" userId="4af139c36cd33df3" providerId="LiveId" clId="{9B38DBFD-D34C-41FB-AE50-9FE876C79BDE}" dt="2024-11-27T12:32:23.501" v="784" actId="20577"/>
          <ac:spMkLst>
            <pc:docMk/>
            <pc:sldMk cId="3335567219" sldId="312"/>
            <ac:spMk id="3" creationId="{811B3CB6-E391-93AE-9DE7-7E17F9796233}"/>
          </ac:spMkLst>
        </pc:spChg>
      </pc:sldChg>
      <pc:sldChg chg="modSp add modAnim">
        <pc:chgData name="Christoph Sperl" userId="4af139c36cd33df3" providerId="LiveId" clId="{9B38DBFD-D34C-41FB-AE50-9FE876C79BDE}" dt="2024-11-27T12:41:54.034" v="785"/>
        <pc:sldMkLst>
          <pc:docMk/>
          <pc:sldMk cId="53979781" sldId="313"/>
        </pc:sldMkLst>
        <pc:spChg chg="mod">
          <ac:chgData name="Christoph Sperl" userId="4af139c36cd33df3" providerId="LiveId" clId="{9B38DBFD-D34C-41FB-AE50-9FE876C79BDE}" dt="2024-11-27T11:31:07.097" v="597" actId="20577"/>
          <ac:spMkLst>
            <pc:docMk/>
            <pc:sldMk cId="53979781" sldId="313"/>
            <ac:spMk id="3" creationId="{4947634A-2291-C035-8355-B39A08C11E99}"/>
          </ac:spMkLst>
        </pc:spChg>
      </pc:sldChg>
      <pc:sldChg chg="new del">
        <pc:chgData name="Christoph Sperl" userId="4af139c36cd33df3" providerId="LiveId" clId="{9B38DBFD-D34C-41FB-AE50-9FE876C79BDE}" dt="2024-11-27T11:30:06.325" v="561" actId="47"/>
        <pc:sldMkLst>
          <pc:docMk/>
          <pc:sldMk cId="3088251802" sldId="314"/>
        </pc:sldMkLst>
      </pc:sldChg>
      <pc:sldChg chg="modSp add ord modAnim">
        <pc:chgData name="Christoph Sperl" userId="4af139c36cd33df3" providerId="LiveId" clId="{9B38DBFD-D34C-41FB-AE50-9FE876C79BDE}" dt="2024-11-27T12:42:24.600" v="786"/>
        <pc:sldMkLst>
          <pc:docMk/>
          <pc:sldMk cId="4282763410" sldId="314"/>
        </pc:sldMkLst>
        <pc:spChg chg="mod">
          <ac:chgData name="Christoph Sperl" userId="4af139c36cd33df3" providerId="LiveId" clId="{9B38DBFD-D34C-41FB-AE50-9FE876C79BDE}" dt="2024-11-27T11:31:44.715" v="655" actId="20577"/>
          <ac:spMkLst>
            <pc:docMk/>
            <pc:sldMk cId="4282763410" sldId="314"/>
            <ac:spMk id="3" creationId="{3027246D-4822-DE43-46EC-53B7CB718195}"/>
          </ac:spMkLst>
        </pc:spChg>
      </pc:sldChg>
      <pc:sldChg chg="new del">
        <pc:chgData name="Christoph Sperl" userId="4af139c36cd33df3" providerId="LiveId" clId="{9B38DBFD-D34C-41FB-AE50-9FE876C79BDE}" dt="2024-11-27T11:32:17.742" v="658" actId="47"/>
        <pc:sldMkLst>
          <pc:docMk/>
          <pc:sldMk cId="1820781369" sldId="315"/>
        </pc:sldMkLst>
      </pc:sldChg>
      <pc:sldChg chg="modSp add modAnim">
        <pc:chgData name="Christoph Sperl" userId="4af139c36cd33df3" providerId="LiveId" clId="{9B38DBFD-D34C-41FB-AE50-9FE876C79BDE}" dt="2024-11-27T12:42:36.163" v="787"/>
        <pc:sldMkLst>
          <pc:docMk/>
          <pc:sldMk cId="2047667997" sldId="316"/>
        </pc:sldMkLst>
        <pc:spChg chg="mod">
          <ac:chgData name="Christoph Sperl" userId="4af139c36cd33df3" providerId="LiveId" clId="{9B38DBFD-D34C-41FB-AE50-9FE876C79BDE}" dt="2024-11-27T11:34:04.545" v="780" actId="20577"/>
          <ac:spMkLst>
            <pc:docMk/>
            <pc:sldMk cId="2047667997" sldId="316"/>
            <ac:spMk id="3" creationId="{53E935E0-A867-D787-1ED2-2B8B2C3C0923}"/>
          </ac:spMkLst>
        </pc:spChg>
      </pc:sldChg>
      <pc:sldChg chg="modSp add mod modAnim">
        <pc:chgData name="Christoph Sperl" userId="4af139c36cd33df3" providerId="LiveId" clId="{9B38DBFD-D34C-41FB-AE50-9FE876C79BDE}" dt="2024-12-02T09:48:00.388" v="1339" actId="6549"/>
        <pc:sldMkLst>
          <pc:docMk/>
          <pc:sldMk cId="538575623" sldId="317"/>
        </pc:sldMkLst>
        <pc:spChg chg="mod">
          <ac:chgData name="Christoph Sperl" userId="4af139c36cd33df3" providerId="LiveId" clId="{9B38DBFD-D34C-41FB-AE50-9FE876C79BDE}" dt="2024-12-02T09:35:40.489" v="822" actId="6549"/>
          <ac:spMkLst>
            <pc:docMk/>
            <pc:sldMk cId="538575623" sldId="317"/>
            <ac:spMk id="2" creationId="{C68DF864-64F4-610D-2C4D-A93000F4017C}"/>
          </ac:spMkLst>
        </pc:spChg>
        <pc:spChg chg="mod">
          <ac:chgData name="Christoph Sperl" userId="4af139c36cd33df3" providerId="LiveId" clId="{9B38DBFD-D34C-41FB-AE50-9FE876C79BDE}" dt="2024-12-02T09:48:00.388" v="1339" actId="6549"/>
          <ac:spMkLst>
            <pc:docMk/>
            <pc:sldMk cId="538575623" sldId="317"/>
            <ac:spMk id="3" creationId="{A56A6307-48E8-0389-B9AE-5103622960E1}"/>
          </ac:spMkLst>
        </pc:spChg>
      </pc:sldChg>
      <pc:sldChg chg="new del">
        <pc:chgData name="Christoph Sperl" userId="4af139c36cd33df3" providerId="LiveId" clId="{9B38DBFD-D34C-41FB-AE50-9FE876C79BDE}" dt="2024-12-02T09:35:25.395" v="789" actId="47"/>
        <pc:sldMkLst>
          <pc:docMk/>
          <pc:sldMk cId="1603503486" sldId="31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E9831D0-ACD2-8ED3-B458-0D8375101D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444E7D4-EE93-FFA0-243A-FC7C124266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E0BBB-04BC-4E38-A4E1-C1FA3FE72AF7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AE4F53D-68EC-BC3D-85F3-9426DB7614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6C76D0F-E8D2-6487-7C97-4912E972C4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A1025-C0C8-47A4-8F0D-6E77E0EA14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148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58269-2837-4C35-BE36-5ABF63DA2E25}" type="datetimeFigureOut">
              <a:rPr lang="en-DE" smtClean="0"/>
              <a:t>01/08/2025</a:t>
            </a:fld>
            <a:endParaRPr lang="en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A47F8-C5E1-46F8-B565-E7474EE2B77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37880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5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40CF119A-6D48-4FA6-80DE-99D0CEC291F0}" type="datetime1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8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DD9003-87E4-4E3A-88D5-70D2A968D604}" type="datetime1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7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1E7A500-119C-4789-829A-8864800401A5}" type="datetime1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2396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D1DC4CD-6BF2-42F6-AFA6-BC840E55C525}" type="datetime1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47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E6A8E06-D5E2-48DC-B9CE-77CE4AD5F8AE}" type="datetime1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3472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6D70354-DF1F-426E-B367-42563D211FBF}" type="datetime1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90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C299FF7-031A-4657-9BD3-10EA348814AB}" type="datetime1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4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4" y="609601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1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1F8855E-9C1B-44A4-9EA0-98E48C8FC34B}" type="datetime1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0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54831FC-2845-4538-9C24-5DFFBC3FC11E}" type="datetime1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17627AA-062D-9E56-ED0F-9611F5F11EB8}"/>
              </a:ext>
            </a:extLst>
          </p:cNvPr>
          <p:cNvSpPr txBox="1"/>
          <p:nvPr userDrawn="1"/>
        </p:nvSpPr>
        <p:spPr>
          <a:xfrm>
            <a:off x="520700" y="6324601"/>
            <a:ext cx="947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919191"/>
                </a:solidFill>
              </a:rPr>
              <a:t>E-Rechnung im Verein    |      Christoph Sperl, Netxp GmbH      |      Seite  </a:t>
            </a:r>
            <a:fld id="{B93B8D53-7712-4EE0-8431-D46AABCF13C2}" type="slidenum">
              <a:rPr lang="de-DE" sz="1400" smtClean="0">
                <a:solidFill>
                  <a:srgbClr val="919191"/>
                </a:solidFill>
              </a:rPr>
              <a:t>‹Nr.›</a:t>
            </a:fld>
            <a:r>
              <a:rPr lang="de-DE" sz="1400" dirty="0">
                <a:solidFill>
                  <a:srgbClr val="919191"/>
                </a:solidFill>
              </a:rPr>
              <a:t> </a:t>
            </a:r>
            <a:endParaRPr lang="en-DE" sz="1400" dirty="0">
              <a:solidFill>
                <a:srgbClr val="91919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911D6BE-4AAE-A881-5DAE-05A470924B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892"/>
          <a:stretch/>
        </p:blipFill>
        <p:spPr>
          <a:xfrm>
            <a:off x="8438622" y="132104"/>
            <a:ext cx="2246841" cy="32814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E9B4A80-097F-49A8-CCF5-7F0B879E3F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892"/>
          <a:stretch/>
        </p:blipFill>
        <p:spPr>
          <a:xfrm>
            <a:off x="8438621" y="139841"/>
            <a:ext cx="2246841" cy="32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31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9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9A75E7F-65A7-48F1-A3BE-A351C322BA63}" type="datetime1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7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184035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2B1997F6-EE9B-4A77-A89C-A06A39307FA5}" type="datetime1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0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6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6" y="2737247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5" y="2737247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7E3124B-3A13-44AF-966B-0382D9E13FD2}" type="datetime1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83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F24C518A-6F7C-4DC3-A438-ADB25CDF78E0}" type="datetime1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54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6819C47-4D26-469C-81A0-12BE761EEC51}" type="datetime1">
              <a:rPr lang="en-US" smtClean="0"/>
              <a:t>1/8/2025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17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2" y="514926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51" indent="0">
              <a:buNone/>
              <a:defRPr sz="1400"/>
            </a:lvl2pPr>
            <a:lvl3pPr marL="914104" indent="0">
              <a:buNone/>
              <a:defRPr sz="1200"/>
            </a:lvl3pPr>
            <a:lvl4pPr marL="1371155" indent="0">
              <a:buNone/>
              <a:defRPr sz="1000"/>
            </a:lvl4pPr>
            <a:lvl5pPr marL="1828205" indent="0">
              <a:buNone/>
              <a:defRPr sz="1000"/>
            </a:lvl5pPr>
            <a:lvl6pPr marL="2285258" indent="0">
              <a:buNone/>
              <a:defRPr sz="1000"/>
            </a:lvl6pPr>
            <a:lvl7pPr marL="2742309" indent="0">
              <a:buNone/>
              <a:defRPr sz="1000"/>
            </a:lvl7pPr>
            <a:lvl8pPr marL="3199360" indent="0">
              <a:buNone/>
              <a:defRPr sz="1000"/>
            </a:lvl8pPr>
            <a:lvl9pPr marL="3656411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2DDBC23D-DD3D-4599-B387-FB922EBC468E}" type="datetime1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31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B23E7FB-67F5-4E34-B184-38B474D123D6}" type="datetime1">
              <a:rPr lang="en-US" smtClean="0"/>
              <a:t>1/8/2025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26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4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B73C642A-F1F0-4B14-8512-415A03027238}" type="datetime1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5" y="604136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4" y="604136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46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hf sldNum="0" hdr="0" ftr="0" dt="0"/>
  <p:txStyles>
    <p:titleStyle>
      <a:lvl1pPr algn="l" defTabSz="457189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erechnung@vereinsname.d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" y="0"/>
            <a:ext cx="842596" cy="5666155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5" y="3818468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9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Untertitel 2">
            <a:extLst>
              <a:ext uri="{FF2B5EF4-FFF2-40B4-BE49-F238E27FC236}">
                <a16:creationId xmlns:a16="http://schemas.microsoft.com/office/drawing/2014/main" id="{001C83A2-CEF5-9455-22BF-DE53C49885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361" y="3893392"/>
            <a:ext cx="7766936" cy="109689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Pflicht ab 01.01.2025</a:t>
            </a:r>
            <a:endParaRPr lang="en-DE" sz="3200" dirty="0">
              <a:solidFill>
                <a:srgbClr val="5B5B5B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2BEA838-A447-3AA0-5FF6-55F8AC488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70" y="2079691"/>
            <a:ext cx="8033769" cy="1971148"/>
          </a:xfrm>
        </p:spPr>
        <p:txBody>
          <a:bodyPr>
            <a:normAutofit fontScale="90000"/>
          </a:bodyPr>
          <a:lstStyle/>
          <a:p>
            <a:r>
              <a:rPr lang="de-DE" sz="6600" b="1" kern="400" spc="-31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 im Verein</a:t>
            </a:r>
            <a:endParaRPr lang="en-DE" sz="6600" b="1" kern="400" spc="-31" dirty="0">
              <a:solidFill>
                <a:srgbClr val="0F70B7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2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3B0ED95-6114-7EFF-6F3D-C8414C270A48}"/>
              </a:ext>
            </a:extLst>
          </p:cNvPr>
          <p:cNvSpPr txBox="1"/>
          <p:nvPr/>
        </p:nvSpPr>
        <p:spPr>
          <a:xfrm>
            <a:off x="1257414" y="5929746"/>
            <a:ext cx="4108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rgbClr val="5B5B5B"/>
                </a:solidFill>
              </a:rPr>
              <a:t>Christoph Sperl, Netxp GmbH</a:t>
            </a:r>
            <a:endParaRPr lang="en-DE">
              <a:solidFill>
                <a:srgbClr val="5B5B5B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EF34B4D-BA82-EBBC-4D71-8D0A82401B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265" y="155062"/>
            <a:ext cx="5514032" cy="138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1954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AF4689-C659-68C6-85D3-A7237DDE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293013" cy="1320800"/>
          </a:xfrm>
        </p:spPr>
        <p:txBody>
          <a:bodyPr/>
          <a:lstStyle/>
          <a:p>
            <a:r>
              <a:rPr lang="de-DE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Die Fristen für den Versand von Rechnungen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43B78FD8-6AD3-80AC-2C84-930C5084D2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758711"/>
              </p:ext>
            </p:extLst>
          </p:nvPr>
        </p:nvGraphicFramePr>
        <p:xfrm>
          <a:off x="677865" y="2160590"/>
          <a:ext cx="8022385" cy="3210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208">
                  <a:extLst>
                    <a:ext uri="{9D8B030D-6E8A-4147-A177-3AD203B41FA5}">
                      <a16:colId xmlns:a16="http://schemas.microsoft.com/office/drawing/2014/main" val="2519403732"/>
                    </a:ext>
                  </a:extLst>
                </a:gridCol>
                <a:gridCol w="2252383">
                  <a:extLst>
                    <a:ext uri="{9D8B030D-6E8A-4147-A177-3AD203B41FA5}">
                      <a16:colId xmlns:a16="http://schemas.microsoft.com/office/drawing/2014/main" val="270057302"/>
                    </a:ext>
                  </a:extLst>
                </a:gridCol>
                <a:gridCol w="1983441">
                  <a:extLst>
                    <a:ext uri="{9D8B030D-6E8A-4147-A177-3AD203B41FA5}">
                      <a16:colId xmlns:a16="http://schemas.microsoft.com/office/drawing/2014/main" val="3737317172"/>
                    </a:ext>
                  </a:extLst>
                </a:gridCol>
                <a:gridCol w="2958353">
                  <a:extLst>
                    <a:ext uri="{9D8B030D-6E8A-4147-A177-3AD203B41FA5}">
                      <a16:colId xmlns:a16="http://schemas.microsoft.com/office/drawing/2014/main" val="3825030853"/>
                    </a:ext>
                  </a:extLst>
                </a:gridCol>
              </a:tblGrid>
              <a:tr h="1100800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Jahr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Papierrechnung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E-Rechnung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Andere elektronische Formate</a:t>
                      </a:r>
                      <a:br>
                        <a:rPr lang="de-DE" sz="1600" dirty="0"/>
                      </a:br>
                      <a:r>
                        <a:rPr lang="de-DE" sz="1600" dirty="0"/>
                        <a:t>(Rechnung als PDF)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0775036"/>
                  </a:ext>
                </a:extLst>
              </a:tr>
              <a:tr h="446435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Zulässig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Zulässig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Zulässig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664847"/>
                  </a:ext>
                </a:extLst>
              </a:tr>
              <a:tr h="446435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Zulässig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Zulässig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Zulässig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491160"/>
                  </a:ext>
                </a:extLst>
              </a:tr>
              <a:tr h="770561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2027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Zulässig wenn Umsatz &lt;800.000 €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Zulässig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Zulässig wenn Umsatz </a:t>
                      </a:r>
                      <a:br>
                        <a:rPr lang="de-DE" sz="1600" dirty="0">
                          <a:solidFill>
                            <a:srgbClr val="5B5B5B"/>
                          </a:solidFill>
                        </a:rPr>
                      </a:br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&lt;800.000 €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5215785"/>
                  </a:ext>
                </a:extLst>
              </a:tr>
              <a:tr h="446435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2028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Nicht zulässig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Verpflichtend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Nicht zulässig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3719934"/>
                  </a:ext>
                </a:extLst>
              </a:tr>
            </a:tbl>
          </a:graphicData>
        </a:graphic>
      </p:graphicFrame>
      <p:sp>
        <p:nvSpPr>
          <p:cNvPr id="3" name="Rechteck 2">
            <a:extLst>
              <a:ext uri="{FF2B5EF4-FFF2-40B4-BE49-F238E27FC236}">
                <a16:creationId xmlns:a16="http://schemas.microsoft.com/office/drawing/2014/main" id="{03CD171B-57AC-433F-1708-FC1850ED5C17}"/>
              </a:ext>
            </a:extLst>
          </p:cNvPr>
          <p:cNvSpPr/>
          <p:nvPr/>
        </p:nvSpPr>
        <p:spPr>
          <a:xfrm>
            <a:off x="677337" y="4927601"/>
            <a:ext cx="8318956" cy="622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614AD8F-F884-3B7D-42F9-A43699B09400}"/>
              </a:ext>
            </a:extLst>
          </p:cNvPr>
          <p:cNvSpPr/>
          <p:nvPr/>
        </p:nvSpPr>
        <p:spPr>
          <a:xfrm>
            <a:off x="677337" y="4167573"/>
            <a:ext cx="8318956" cy="7600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0B04C71-2D45-744C-AE22-ED8A27787022}"/>
              </a:ext>
            </a:extLst>
          </p:cNvPr>
          <p:cNvSpPr/>
          <p:nvPr/>
        </p:nvSpPr>
        <p:spPr>
          <a:xfrm>
            <a:off x="677337" y="3672461"/>
            <a:ext cx="8318956" cy="495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21BEF91-8983-65D1-A35F-7841A0929A57}"/>
              </a:ext>
            </a:extLst>
          </p:cNvPr>
          <p:cNvSpPr/>
          <p:nvPr/>
        </p:nvSpPr>
        <p:spPr>
          <a:xfrm>
            <a:off x="677337" y="3270815"/>
            <a:ext cx="8318956" cy="495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30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7FE44E-3132-107B-F25D-AE13F97C06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7431F7-96D7-0CE2-B12B-1D97F604D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559627" cy="717973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Wissenstand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27246D-4822-DE43-46EC-53B7CB718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8" y="1381761"/>
            <a:ext cx="8596668" cy="465960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E-Rechnungen sind Dateien, die per Mail versendet oder von einem Portal heruntergeladen werden können.</a:t>
            </a:r>
          </a:p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 gibt zwei Formate:</a:t>
            </a:r>
          </a:p>
          <a:p>
            <a:pPr lvl="1"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XRechnung kann nur von einer Software gelesen werden</a:t>
            </a:r>
          </a:p>
          <a:p>
            <a:pPr lvl="1"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ZUGFeRD kann auch von Menschen und Computern gelesen werden</a:t>
            </a:r>
          </a:p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E-Rechnungen gibt es nur im Geschäftsverkehr Firma zu Firma</a:t>
            </a:r>
          </a:p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 Ausnahmen</a:t>
            </a:r>
          </a:p>
          <a:p>
            <a:pPr lvl="1"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Fahrkarten und Tickets</a:t>
            </a:r>
          </a:p>
          <a:p>
            <a:pPr lvl="1"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Rechnungen unter 250.- €</a:t>
            </a:r>
          </a:p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Wir müssen ab 01.01.2025 E-Rechnungen annehmen können</a:t>
            </a:r>
          </a:p>
        </p:txBody>
      </p:sp>
    </p:spTree>
    <p:extLst>
      <p:ext uri="{BB962C8B-B14F-4D97-AF65-F5344CB8AC3E}">
        <p14:creationId xmlns:p14="http://schemas.microsoft.com/office/powerpoint/2010/main" val="428276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FA7FA4-BB52-6FE6-23DA-EE1CADDEF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8" y="817200"/>
            <a:ext cx="8596668" cy="6571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 Beleg und Aufbewahrung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4DDD1C-4BD6-3EBF-41CC-6842AE59B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7" y="1474339"/>
            <a:ext cx="9038167" cy="456702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Was wird aufbewahrt: Die Originalübersandten Dateien. Die Archivierung der Emails (Briefumschlag) ist nicht nötig. Außer diese enthalten steuerlich wichtige Informationen.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 und Lesbarkeit: Im Original, eine elektronische Auswertung muss jederzeit möglich sein. Eine Papierarchivierung ist nicht zulässig.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Dauer: 10 Jahre (§147AO)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Änderbarkeit: Die Archivierung muss auf Datenträgern geschehen, die eine spätere Veränderung nicht zulassen (Schreibschutz)</a:t>
            </a:r>
          </a:p>
        </p:txBody>
      </p:sp>
    </p:spTree>
    <p:extLst>
      <p:ext uri="{BB962C8B-B14F-4D97-AF65-F5344CB8AC3E}">
        <p14:creationId xmlns:p14="http://schemas.microsoft.com/office/powerpoint/2010/main" val="284544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3570CB-69E7-5A5F-676E-B62D11E324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007CF6-C775-F9EE-B376-512342A64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559627" cy="717973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Wissenstand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E935E0-A867-D787-1ED2-2B8B2C3C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8" y="1381761"/>
            <a:ext cx="8596668" cy="465960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E-Rechnungen sind Dateien, die per Mail versendet oder von einem Portal heruntergeladen werden können.</a:t>
            </a:r>
          </a:p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 gibt zwei Formate:</a:t>
            </a:r>
          </a:p>
          <a:p>
            <a:pPr lvl="1"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XRechnung kann nur von einer Software gelesen werden</a:t>
            </a:r>
          </a:p>
          <a:p>
            <a:pPr lvl="1"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ZUGFeRD kann auch von Menschen und Computern gelesen werden</a:t>
            </a:r>
          </a:p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E-Rechnungen gibt es nur im Geschäftsverkehr Firma zu Firma</a:t>
            </a:r>
          </a:p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 Ausnahmen</a:t>
            </a:r>
          </a:p>
          <a:p>
            <a:pPr lvl="1"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Fahrkarten und Tickets</a:t>
            </a:r>
          </a:p>
          <a:p>
            <a:pPr lvl="1"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Rechnungen unter 250.- €</a:t>
            </a:r>
          </a:p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Wir müssen ab 01.01.2025 E-Rechnungen annehmen können</a:t>
            </a:r>
          </a:p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E-Rechnungen müssen für mindestens 10 Jahre unlöschbar, unveränderlich, im Originalformat  gespeichert werden</a:t>
            </a:r>
          </a:p>
        </p:txBody>
      </p:sp>
    </p:spTree>
    <p:extLst>
      <p:ext uri="{BB962C8B-B14F-4D97-AF65-F5344CB8AC3E}">
        <p14:creationId xmlns:p14="http://schemas.microsoft.com/office/powerpoint/2010/main" val="204766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FA7FA4-BB52-6FE6-23DA-EE1CADDEF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8" y="817200"/>
            <a:ext cx="8596668" cy="6571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Vorteile für den Verein bei Empfang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4DDD1C-4BD6-3EBF-41CC-6842AE59B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7" y="1474339"/>
            <a:ext cx="9038167" cy="456702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 Posteingang - viele Bearbeiter, einfachere Anpassung bei Funktionärswechsel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Überweisungen müssen nicht mehr abgetippt werden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Belege sind automatisch zugewiesen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Kein lästiges Scannen mehr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Keine Papierarchivierung nötig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Automatische Überprüfung der Rechnungslegungsvorschriften</a:t>
            </a:r>
          </a:p>
          <a:p>
            <a:pPr marL="0" indent="0">
              <a:spcBef>
                <a:spcPts val="1800"/>
              </a:spcBef>
              <a:buClr>
                <a:srgbClr val="0F70B7"/>
              </a:buClr>
              <a:buNone/>
            </a:pPr>
            <a:endParaRPr lang="de-DE" sz="2000" dirty="0">
              <a:solidFill>
                <a:srgbClr val="5B5B5B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37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FA7FA4-BB52-6FE6-23DA-EE1CADDEF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8" y="817200"/>
            <a:ext cx="8596668" cy="6571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Vorteile im Versand der E-Rechnung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4DDD1C-4BD6-3EBF-41CC-6842AE59B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7" y="1474339"/>
            <a:ext cx="9038167" cy="456702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Schnellere Zustellung der Rechnungen 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Kürzeres Zahlungsziel möglich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Automatische Ablage der Ausgangsrechnungen im Belegarchiv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Automatisches Buchen bei Zahlung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Kein Papier, Drucker nötig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Kostenersparnis - kein Porto</a:t>
            </a:r>
          </a:p>
        </p:txBody>
      </p:sp>
    </p:spTree>
    <p:extLst>
      <p:ext uri="{BB962C8B-B14F-4D97-AF65-F5344CB8AC3E}">
        <p14:creationId xmlns:p14="http://schemas.microsoft.com/office/powerpoint/2010/main" val="172340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824FF8-6361-38BE-8696-8575E25A85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8DF864-64F4-610D-2C4D-A93000F40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8" y="817200"/>
            <a:ext cx="8596668" cy="6571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Konkrete Arbeitsvorbereitung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6A6307-48E8-0389-B9AE-510362296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7" y="1474339"/>
            <a:ext cx="9038167" cy="456702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Emailadresse anlegen für den Empfang von E-Rechnungen. </a:t>
            </a:r>
          </a:p>
          <a:p>
            <a:pPr lvl="1">
              <a:spcBef>
                <a:spcPts val="1800"/>
              </a:spcBef>
              <a:buClr>
                <a:srgbClr val="0F70B7"/>
              </a:buClr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Kein „allzu“ gängiges Format, z. B. </a:t>
            </a: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erechnung@vereinsname.de</a:t>
            </a:r>
            <a:endParaRPr lang="de-DE" sz="1800" dirty="0">
              <a:solidFill>
                <a:srgbClr val="5B5B5B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spcBef>
                <a:spcPts val="1800"/>
              </a:spcBef>
              <a:buClr>
                <a:srgbClr val="0F70B7"/>
              </a:buClr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Keine Bekanntgabe auf der Homepage</a:t>
            </a:r>
          </a:p>
          <a:p>
            <a:pPr lvl="1">
              <a:spcBef>
                <a:spcPts val="1800"/>
              </a:spcBef>
              <a:buClr>
                <a:srgbClr val="0F70B7"/>
              </a:buClr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Festlegen, wer, wie oft den Rechnungseingang prüft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Suche und festlegen einer Software, die E-Rechnungen lesen kann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Bereitstellen einer Archivlösung, wenn noch nicht bereits vorhanden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 01.012028 Möglichkeit schaffen auch E-Rechnungen versenden zu können.</a:t>
            </a:r>
          </a:p>
        </p:txBody>
      </p:sp>
    </p:spTree>
    <p:extLst>
      <p:ext uri="{BB962C8B-B14F-4D97-AF65-F5344CB8AC3E}">
        <p14:creationId xmlns:p14="http://schemas.microsoft.com/office/powerpoint/2010/main" val="53857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FA7FA4-BB52-6FE6-23DA-EE1CADDEF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8" y="817200"/>
            <a:ext cx="8596668" cy="6571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Fazit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4DDD1C-4BD6-3EBF-41CC-6842AE59B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7" y="1474339"/>
            <a:ext cx="9469119" cy="4567024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Clr>
                <a:srgbClr val="0F70B7"/>
              </a:buClr>
              <a:buNone/>
            </a:pPr>
            <a:endParaRPr lang="de-DE" i="1" dirty="0">
              <a:solidFill>
                <a:srgbClr val="5B5B5B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1800"/>
              </a:spcBef>
              <a:buClr>
                <a:srgbClr val="0F70B7"/>
              </a:buClr>
              <a:buNone/>
            </a:pPr>
            <a:r>
              <a:rPr lang="de-DE" sz="2800" dirty="0"/>
              <a:t>„Die verpflichtende E-Rechnung bringt mehr Vorteile als Nachteile. Die richtige Software sorgt dafür, dass der zusätzliche Aufwand minimal bleibt, sodass die Anwender vor allem von den Vorteilen profitieren.“</a:t>
            </a:r>
            <a:endParaRPr lang="de-DE" sz="2800" i="1" dirty="0">
              <a:solidFill>
                <a:srgbClr val="5B5B5B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445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F882B5-3B6E-40FC-98BD-F39A63BB8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8" y="816637"/>
            <a:ext cx="8596668" cy="631163"/>
          </a:xfrm>
        </p:spPr>
        <p:txBody>
          <a:bodyPr>
            <a:noAutofit/>
          </a:bodyPr>
          <a:lstStyle/>
          <a:p>
            <a:r>
              <a:rPr lang="de-DE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Was ist die E-Rechnung ?</a:t>
            </a:r>
            <a:endParaRPr lang="en-DE" dirty="0">
              <a:solidFill>
                <a:srgbClr val="0F70B7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6FE45A-C5ED-E1D4-BB91-7AC3E51F4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47801"/>
            <a:ext cx="9157547" cy="4593563"/>
          </a:xfrm>
        </p:spPr>
        <p:txBody>
          <a:bodyPr>
            <a:normAutofit/>
          </a:bodyPr>
          <a:lstStyle/>
          <a:p>
            <a:pPr marL="0" indent="0">
              <a:lnSpc>
                <a:spcPct val="105000"/>
              </a:lnSpc>
              <a:spcBef>
                <a:spcPts val="1800"/>
              </a:spcBef>
              <a:buClr>
                <a:srgbClr val="0F70B7"/>
              </a:buClr>
              <a:buNone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Mit einer E-Rechnung werden Rechnungsinformationen elektronisch übermittelt, automatisiert empfangen und weiterverarbeitet. Damit wird eine durchgehend digitale Bearbeitung von der Erstellung der Rechnung bis zur Zahlung der Rechnungsbeträge möglich.</a:t>
            </a:r>
          </a:p>
          <a:p>
            <a:pPr marL="0" indent="0">
              <a:lnSpc>
                <a:spcPct val="105000"/>
              </a:lnSpc>
              <a:spcBef>
                <a:spcPts val="1800"/>
              </a:spcBef>
              <a:buClr>
                <a:srgbClr val="0F70B7"/>
              </a:buClr>
              <a:buNone/>
            </a:pPr>
            <a:r>
              <a:rPr lang="de-DE" sz="2000" b="1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E-Rechnungen sind spezielle Dateien die als Mail versendet, empfangen oder von einem Portal runtergeladen werden können.</a:t>
            </a:r>
          </a:p>
        </p:txBody>
      </p:sp>
    </p:spTree>
    <p:extLst>
      <p:ext uri="{BB962C8B-B14F-4D97-AF65-F5344CB8AC3E}">
        <p14:creationId xmlns:p14="http://schemas.microsoft.com/office/powerpoint/2010/main" val="19044225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1E224F-E01F-11D2-0CD4-0BE52130D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Kann ich E-Rechnungen lesen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2558E9-1DCD-ACEE-EEB4-4E3A21931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8" y="1381761"/>
            <a:ext cx="8596668" cy="465960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05000"/>
              </a:lnSpc>
              <a:spcBef>
                <a:spcPts val="1800"/>
              </a:spcBef>
              <a:buClr>
                <a:srgbClr val="0F70B7"/>
              </a:buClr>
              <a:buNone/>
            </a:pPr>
            <a:r>
              <a:rPr lang="de-DE" sz="2000" b="1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Jein</a:t>
            </a: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E-Rechnungen sind Dateien in einem elektronischen Format, das von Computern gelesen werden kann. Es ist nicht vorgesehen, dass Menschen ohne eine elektronische Verarbeitung diese Rechnungen lesen können.</a:t>
            </a:r>
          </a:p>
          <a:p>
            <a:pPr marL="0" indent="0">
              <a:lnSpc>
                <a:spcPct val="105000"/>
              </a:lnSpc>
              <a:spcBef>
                <a:spcPts val="1800"/>
              </a:spcBef>
              <a:buClr>
                <a:srgbClr val="0F70B7"/>
              </a:buClr>
              <a:buNone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E-Rechnungen können jedoch in einem anderen elektronischen Format „versteckt“ sein, wie z.B. in einem PDF. Dieses kann dann sowohl von Menschen (das eigentliche PDF) als auch elektronisch (die XML-Datei) verarbeitet werden.</a:t>
            </a:r>
          </a:p>
          <a:p>
            <a:pPr marL="0" indent="0">
              <a:lnSpc>
                <a:spcPct val="105000"/>
              </a:lnSpc>
              <a:spcBef>
                <a:spcPts val="1800"/>
              </a:spcBef>
              <a:buClr>
                <a:srgbClr val="0F70B7"/>
              </a:buClr>
              <a:buNone/>
            </a:pPr>
            <a:r>
              <a:rPr lang="de-DE" sz="2000" b="1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Um eine E-Rechnung also erstellen und verarbeiten zu können ist eine Software nötig.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A9B6EA3-4202-7926-2D4A-FB5408782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2" y="1240086"/>
            <a:ext cx="4788747" cy="49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62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1E224F-E01F-11D2-0CD4-0BE52130D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559627" cy="717973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Gibt es unterschiedliche Formate?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2558E9-1DCD-ACEE-EEB4-4E3A21931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8" y="1381761"/>
            <a:ext cx="8596668" cy="465960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05000"/>
              </a:lnSpc>
              <a:spcBef>
                <a:spcPts val="1800"/>
              </a:spcBef>
              <a:buClr>
                <a:srgbClr val="0F70B7"/>
              </a:buClr>
              <a:buNone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Ja, es gibt zwei unterschiedliche Formate, die vom Ersteller gewählt werden können:</a:t>
            </a:r>
          </a:p>
          <a:p>
            <a:pPr marL="0" indent="0">
              <a:lnSpc>
                <a:spcPct val="105000"/>
              </a:lnSpc>
              <a:spcBef>
                <a:spcPts val="1800"/>
              </a:spcBef>
              <a:buClr>
                <a:srgbClr val="0F70B7"/>
              </a:buClr>
              <a:buNone/>
            </a:pPr>
            <a:r>
              <a:rPr lang="de-DE" sz="2000" b="1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XRechnung: </a:t>
            </a: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ist eine XML-Datei ohne visuelle Komponente, hier ist eine elektronische Aufbereitung zur Prüfung unerlässlich.</a:t>
            </a:r>
          </a:p>
          <a:p>
            <a:pPr marL="0" indent="0">
              <a:lnSpc>
                <a:spcPct val="105000"/>
              </a:lnSpc>
              <a:spcBef>
                <a:spcPts val="1800"/>
              </a:spcBef>
              <a:buClr>
                <a:srgbClr val="0F70B7"/>
              </a:buClr>
              <a:buNone/>
            </a:pPr>
            <a:r>
              <a:rPr lang="de-DE" sz="2000" b="1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ZUGFeRD: </a:t>
            </a: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Diese bestehen aus zwei Komponenten, einer für den Menschen lesbaren PDF-Datei und einer elektronisch lesbaren XML-Datei.</a:t>
            </a:r>
          </a:p>
          <a:p>
            <a:pPr marL="0" indent="0">
              <a:lnSpc>
                <a:spcPct val="105000"/>
              </a:lnSpc>
              <a:spcBef>
                <a:spcPts val="1800"/>
              </a:spcBef>
              <a:buClr>
                <a:srgbClr val="0F70B7"/>
              </a:buClr>
              <a:buNone/>
            </a:pPr>
            <a:endParaRPr lang="de-DE" sz="2000" dirty="0">
              <a:solidFill>
                <a:srgbClr val="5B5B5B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58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C421D2-E976-CC3F-332F-C279BD2A71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41D3D0-EF46-76BB-8F67-F018E81C7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559627" cy="717973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Wissenstand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1B3CB6-E391-93AE-9DE7-7E17F9796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8" y="1381761"/>
            <a:ext cx="8596668" cy="465960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E-Rechnungen sind Dateien, die per Mail versendet oder von einem Portal heruntergeladen werden können.</a:t>
            </a:r>
          </a:p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 gibt zwei Formate:</a:t>
            </a:r>
          </a:p>
          <a:p>
            <a:pPr lvl="1"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XRechnung kann nur von einer Software gelesen werden</a:t>
            </a:r>
          </a:p>
          <a:p>
            <a:pPr lvl="1"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ZUGFeRD kann auch von Menschen und Computern gelesen werden</a:t>
            </a:r>
            <a:endParaRPr lang="de-DE" sz="2000" dirty="0">
              <a:solidFill>
                <a:srgbClr val="5B5B5B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56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F882B5-3B6E-40FC-98BD-F39A63BB8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8" y="816637"/>
            <a:ext cx="8596668" cy="631163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E-Rechnungspflicht</a:t>
            </a:r>
            <a:r>
              <a:rPr lang="de-DE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ab 01.01.2025?</a:t>
            </a:r>
            <a:endParaRPr lang="en-DE" dirty="0">
              <a:solidFill>
                <a:srgbClr val="0F70B7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6FE45A-C5ED-E1D4-BB91-7AC3E51F4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7" y="1447801"/>
            <a:ext cx="9022079" cy="4011507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5000"/>
              </a:lnSpc>
              <a:spcBef>
                <a:spcPts val="1800"/>
              </a:spcBef>
              <a:buClr>
                <a:srgbClr val="0F70B7"/>
              </a:buClr>
              <a:buNone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Eine Rechnung muss verpflichtend ab dem 01.01.2025 angenommen werden können, wenn:</a:t>
            </a:r>
          </a:p>
          <a:p>
            <a:pPr marL="0" indent="0">
              <a:spcBef>
                <a:spcPts val="1800"/>
              </a:spcBef>
              <a:buClr>
                <a:srgbClr val="0F70B7"/>
              </a:buClr>
              <a:buNone/>
            </a:pPr>
            <a:r>
              <a:rPr lang="de-DE" sz="2800" b="1" i="1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„Beide Parteien deutsche Unternehmer sind“</a:t>
            </a:r>
          </a:p>
          <a:p>
            <a:pPr marL="0" indent="0">
              <a:lnSpc>
                <a:spcPct val="105000"/>
              </a:lnSpc>
              <a:spcBef>
                <a:spcPts val="1800"/>
              </a:spcBef>
              <a:buClr>
                <a:srgbClr val="0F70B7"/>
              </a:buClr>
              <a:buNone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Die Pflicht gilt für alle Vereine, die entweder der </a:t>
            </a:r>
            <a:r>
              <a:rPr lang="de-DE" sz="2000" b="1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Umsatzsteuer</a:t>
            </a: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unterliegen, eine </a:t>
            </a:r>
            <a:r>
              <a:rPr lang="de-DE" sz="2000" b="1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Vermögensverwaltung</a:t>
            </a: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betreiben, einen </a:t>
            </a:r>
            <a:r>
              <a:rPr lang="de-DE" sz="2000" b="1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Zweckbetrieb</a:t>
            </a: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haben oder einen </a:t>
            </a:r>
            <a:r>
              <a:rPr lang="de-DE" sz="2000" b="1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wirtschaftlichen Geschäftsbetrieb </a:t>
            </a: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führen.</a:t>
            </a:r>
          </a:p>
          <a:p>
            <a:pPr marL="0" indent="0">
              <a:lnSpc>
                <a:spcPct val="105000"/>
              </a:lnSpc>
              <a:spcBef>
                <a:spcPts val="1800"/>
              </a:spcBef>
              <a:buClr>
                <a:srgbClr val="0F70B7"/>
              </a:buClr>
              <a:buNone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Bei passivem Sponsoring kann auch eine Einnahme im Ideellen Bereich hiervon betroffen sein.</a:t>
            </a:r>
          </a:p>
          <a:p>
            <a:pPr marL="0" indent="0">
              <a:lnSpc>
                <a:spcPct val="105000"/>
              </a:lnSpc>
              <a:spcBef>
                <a:spcPts val="1800"/>
              </a:spcBef>
              <a:buClr>
                <a:srgbClr val="0F70B7"/>
              </a:buClr>
              <a:buNone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Auch wenn ein Verein die Kleinunternehmerregelung für die Umsatzsteuer gewählt hat gilt die Pflicht zur E-Rechnung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BB3C783-9642-8F40-10EC-A2645958D6B2}"/>
              </a:ext>
            </a:extLst>
          </p:cNvPr>
          <p:cNvSpPr txBox="1"/>
          <p:nvPr/>
        </p:nvSpPr>
        <p:spPr>
          <a:xfrm>
            <a:off x="528510" y="6562303"/>
            <a:ext cx="112748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/>
              <a:t>Quelle: RA Patrik R. Nessler – Aktuelle Information für Vereine 03/2024   |  </a:t>
            </a:r>
            <a:r>
              <a:rPr lang="de-DE" sz="900" dirty="0" err="1"/>
              <a:t>Sozio</a:t>
            </a:r>
            <a:r>
              <a:rPr lang="de-DE" sz="900" dirty="0"/>
              <a:t> Kultur: https://www.soziokultur-thueringen.de/aktuelles-details/e-rechnung-ab-2025-auch-fuer-vereine-pflicht </a:t>
            </a:r>
          </a:p>
        </p:txBody>
      </p:sp>
    </p:spTree>
    <p:extLst>
      <p:ext uri="{BB962C8B-B14F-4D97-AF65-F5344CB8AC3E}">
        <p14:creationId xmlns:p14="http://schemas.microsoft.com/office/powerpoint/2010/main" val="6504795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FA7FA4-BB52-6FE6-23DA-EE1CADDEF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8" y="817200"/>
            <a:ext cx="8596668" cy="6571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E-Rechnungspflicht Ausnahmen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4DDD1C-4BD6-3EBF-41CC-6842AE59B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7" y="1474339"/>
            <a:ext cx="9038167" cy="45670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Ausnahmen von der E-Rechnungspflicht gelten, wenn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einer der Partner Endverbraucher ist.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Rechnungsersteller oder Empfänger nicht im Inland ansässig sind.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der Umsatz nach § 4 Nr. 8 bis 29 UStG steuerfrei ist</a:t>
            </a:r>
            <a:b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(ausschließlich Ideeller Tätigkeitsbereich).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die Rechnung einen Kleinbetrag  bis 250 € enthält.</a:t>
            </a:r>
          </a:p>
          <a:p>
            <a:pPr>
              <a:spcBef>
                <a:spcPts val="1800"/>
              </a:spcBef>
              <a:buClr>
                <a:srgbClr val="0F70B7"/>
              </a:buClr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 sich um Fahrkarten handelt</a:t>
            </a:r>
          </a:p>
        </p:txBody>
      </p:sp>
    </p:spTree>
    <p:extLst>
      <p:ext uri="{BB962C8B-B14F-4D97-AF65-F5344CB8AC3E}">
        <p14:creationId xmlns:p14="http://schemas.microsoft.com/office/powerpoint/2010/main" val="258097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C15BF8-6073-B8D8-BD96-FB17C87C3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BAF2F0-1CF0-8000-BFA6-EC8D098A5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559627" cy="717973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Wissenstand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47634A-2291-C035-8355-B39A08C11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8" y="1381761"/>
            <a:ext cx="8596668" cy="465960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E-Rechnungen sind Dateien, die per Mail versendet oder von einem Portal heruntergeladen werden können.</a:t>
            </a:r>
          </a:p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 gibt zwei Formate:</a:t>
            </a:r>
          </a:p>
          <a:p>
            <a:pPr lvl="1"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XRechnung kann nur von einer Software gelesen werden</a:t>
            </a:r>
          </a:p>
          <a:p>
            <a:pPr lvl="1"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ZUGFeRD kann auch </a:t>
            </a:r>
            <a:r>
              <a:rPr lang="de-DE" sz="1800" dirty="0" err="1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vin</a:t>
            </a: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Menschen und Computern gelesen werden</a:t>
            </a:r>
          </a:p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E-Rechnungen gibt es nur im Geschäftsverkehr Firma zu Firma</a:t>
            </a:r>
          </a:p>
          <a:p>
            <a:pPr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20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E-Rechnung Ausnahmen</a:t>
            </a:r>
          </a:p>
          <a:p>
            <a:pPr lvl="1"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Fahrkarten und Tickets</a:t>
            </a:r>
          </a:p>
          <a:p>
            <a:pPr lvl="1">
              <a:spcBef>
                <a:spcPts val="400"/>
              </a:spcBef>
              <a:buClr>
                <a:srgbClr val="0F70B7"/>
              </a:buClr>
              <a:buFontTx/>
              <a:buChar char="-"/>
            </a:pPr>
            <a:r>
              <a:rPr lang="de-DE" sz="1800" dirty="0">
                <a:solidFill>
                  <a:srgbClr val="5B5B5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Rechnungen unter 250.- €</a:t>
            </a:r>
          </a:p>
        </p:txBody>
      </p:sp>
    </p:spTree>
    <p:extLst>
      <p:ext uri="{BB962C8B-B14F-4D97-AF65-F5344CB8AC3E}">
        <p14:creationId xmlns:p14="http://schemas.microsoft.com/office/powerpoint/2010/main" val="5397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AF4689-C659-68C6-85D3-A7237DDE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293013" cy="1320800"/>
          </a:xfrm>
        </p:spPr>
        <p:txBody>
          <a:bodyPr/>
          <a:lstStyle/>
          <a:p>
            <a:r>
              <a:rPr lang="de-DE" dirty="0">
                <a:solidFill>
                  <a:srgbClr val="0F70B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Die Fristen für den Empfang von Rechnungen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43B78FD8-6AD3-80AC-2C84-930C5084D2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580579"/>
              </p:ext>
            </p:extLst>
          </p:nvPr>
        </p:nvGraphicFramePr>
        <p:xfrm>
          <a:off x="677864" y="2160590"/>
          <a:ext cx="8002214" cy="3210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81">
                  <a:extLst>
                    <a:ext uri="{9D8B030D-6E8A-4147-A177-3AD203B41FA5}">
                      <a16:colId xmlns:a16="http://schemas.microsoft.com/office/drawing/2014/main" val="2519403732"/>
                    </a:ext>
                  </a:extLst>
                </a:gridCol>
                <a:gridCol w="2244659">
                  <a:extLst>
                    <a:ext uri="{9D8B030D-6E8A-4147-A177-3AD203B41FA5}">
                      <a16:colId xmlns:a16="http://schemas.microsoft.com/office/drawing/2014/main" val="270057302"/>
                    </a:ext>
                  </a:extLst>
                </a:gridCol>
                <a:gridCol w="2005487">
                  <a:extLst>
                    <a:ext uri="{9D8B030D-6E8A-4147-A177-3AD203B41FA5}">
                      <a16:colId xmlns:a16="http://schemas.microsoft.com/office/drawing/2014/main" val="3737317172"/>
                    </a:ext>
                  </a:extLst>
                </a:gridCol>
                <a:gridCol w="2939187">
                  <a:extLst>
                    <a:ext uri="{9D8B030D-6E8A-4147-A177-3AD203B41FA5}">
                      <a16:colId xmlns:a16="http://schemas.microsoft.com/office/drawing/2014/main" val="3825030853"/>
                    </a:ext>
                  </a:extLst>
                </a:gridCol>
              </a:tblGrid>
              <a:tr h="1100800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Jahr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Papierrechnung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E-Rechnung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Andere elektronische Formate</a:t>
                      </a:r>
                      <a:br>
                        <a:rPr lang="de-DE" sz="1600" dirty="0"/>
                      </a:br>
                      <a:r>
                        <a:rPr lang="de-DE" sz="1600" dirty="0"/>
                        <a:t>(Rechnung als PDF)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0775036"/>
                  </a:ext>
                </a:extLst>
              </a:tr>
              <a:tr h="446435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Zulässig</a:t>
                      </a:r>
                    </a:p>
                  </a:txBody>
                  <a:tcPr anchor="ctr">
                    <a:solidFill>
                      <a:srgbClr val="D2EC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Annahmepflicht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Zulässig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664847"/>
                  </a:ext>
                </a:extLst>
              </a:tr>
              <a:tr h="446435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Zulässig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Annahmepflicht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Zulässig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491160"/>
                  </a:ext>
                </a:extLst>
              </a:tr>
              <a:tr h="770561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2027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Zulässig wenn Umsatz &lt;800.000 €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Annahmepflicht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Zulässig wenn Umsatz </a:t>
                      </a:r>
                      <a:br>
                        <a:rPr lang="de-DE" sz="1600" dirty="0">
                          <a:solidFill>
                            <a:srgbClr val="5B5B5B"/>
                          </a:solidFill>
                        </a:rPr>
                      </a:br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&lt;800.000 €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5215785"/>
                  </a:ext>
                </a:extLst>
              </a:tr>
              <a:tr h="446435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2028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Nicht zulässig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Annahmepflicht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rgbClr val="5B5B5B"/>
                          </a:solidFill>
                        </a:rPr>
                        <a:t>Nicht zulässig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3719934"/>
                  </a:ext>
                </a:extLst>
              </a:tr>
            </a:tbl>
          </a:graphicData>
        </a:graphic>
      </p:graphicFrame>
      <p:sp>
        <p:nvSpPr>
          <p:cNvPr id="67" name="Rechteck 66">
            <a:extLst>
              <a:ext uri="{FF2B5EF4-FFF2-40B4-BE49-F238E27FC236}">
                <a16:creationId xmlns:a16="http://schemas.microsoft.com/office/drawing/2014/main" id="{B84A22C0-73D0-AD83-9F88-3D827EC49623}"/>
              </a:ext>
            </a:extLst>
          </p:cNvPr>
          <p:cNvSpPr/>
          <p:nvPr/>
        </p:nvSpPr>
        <p:spPr>
          <a:xfrm>
            <a:off x="3863043" y="3325607"/>
            <a:ext cx="1767840" cy="3251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E6681163-C72F-C8C0-9B02-F9425A9C6A84}"/>
              </a:ext>
            </a:extLst>
          </p:cNvPr>
          <p:cNvSpPr/>
          <p:nvPr/>
        </p:nvSpPr>
        <p:spPr>
          <a:xfrm>
            <a:off x="677337" y="4927601"/>
            <a:ext cx="8318956" cy="622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A21403D-DCFD-AB97-7F70-E0E0871DED2E}"/>
              </a:ext>
            </a:extLst>
          </p:cNvPr>
          <p:cNvSpPr/>
          <p:nvPr/>
        </p:nvSpPr>
        <p:spPr>
          <a:xfrm>
            <a:off x="677337" y="4167573"/>
            <a:ext cx="8318956" cy="7600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6B92981-786E-045D-B4D4-328F2F38B17F}"/>
              </a:ext>
            </a:extLst>
          </p:cNvPr>
          <p:cNvSpPr/>
          <p:nvPr/>
        </p:nvSpPr>
        <p:spPr>
          <a:xfrm>
            <a:off x="677337" y="3672461"/>
            <a:ext cx="8318956" cy="495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2437A47-A20F-2B2A-A2B4-8DC067F4C625}"/>
              </a:ext>
            </a:extLst>
          </p:cNvPr>
          <p:cNvSpPr/>
          <p:nvPr/>
        </p:nvSpPr>
        <p:spPr>
          <a:xfrm>
            <a:off x="677337" y="3270815"/>
            <a:ext cx="8318956" cy="495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15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3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966</Words>
  <Application>Microsoft Office PowerPoint</Application>
  <PresentationFormat>Breitbild</PresentationFormat>
  <Paragraphs>135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Aptos</vt:lpstr>
      <vt:lpstr>Arial</vt:lpstr>
      <vt:lpstr>Calibri</vt:lpstr>
      <vt:lpstr>Open Sans</vt:lpstr>
      <vt:lpstr>Trebuchet MS</vt:lpstr>
      <vt:lpstr>Wingdings 3</vt:lpstr>
      <vt:lpstr>Facette</vt:lpstr>
      <vt:lpstr>E-Rechnung im Verein</vt:lpstr>
      <vt:lpstr>Was ist die E-Rechnung ?</vt:lpstr>
      <vt:lpstr>Kann ich E-Rechnungen lesen</vt:lpstr>
      <vt:lpstr>Gibt es unterschiedliche Formate?</vt:lpstr>
      <vt:lpstr>Wissenstand</vt:lpstr>
      <vt:lpstr>E-Rechnungspflicht ab 01.01.2025?</vt:lpstr>
      <vt:lpstr>E-Rechnungspflicht Ausnahmen</vt:lpstr>
      <vt:lpstr>Wissenstand</vt:lpstr>
      <vt:lpstr>Die Fristen für den Empfang von Rechnungen</vt:lpstr>
      <vt:lpstr>Die Fristen für den Versand von Rechnungen</vt:lpstr>
      <vt:lpstr>Wissenstand</vt:lpstr>
      <vt:lpstr>E-Rechnung Beleg und Aufbewahrung</vt:lpstr>
      <vt:lpstr>Wissenstand</vt:lpstr>
      <vt:lpstr>Vorteile für den Verein bei Empfang</vt:lpstr>
      <vt:lpstr>Vorteile im Versand der E-Rechnung</vt:lpstr>
      <vt:lpstr>Konkrete Arbeitsvorbereitung</vt:lpstr>
      <vt:lpstr>Fazit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Verein 2030</dc:title>
  <dc:creator>CHRISTOPH SPERL</dc:creator>
  <cp:lastModifiedBy>Christoph Sperl</cp:lastModifiedBy>
  <cp:revision>9</cp:revision>
  <dcterms:created xsi:type="dcterms:W3CDTF">2022-10-04T14:11:10Z</dcterms:created>
  <dcterms:modified xsi:type="dcterms:W3CDTF">2025-01-09T07:06:02Z</dcterms:modified>
</cp:coreProperties>
</file>